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embeddings/Microsoft_Formel-Editor1.bin" ContentType="application/vnd.openxmlformats-officedocument.oleObject"/>
  <Override PartName="/ppt/embeddings/Microsoft_Formel-Editor2.bin" ContentType="application/vnd.openxmlformats-officedocument.oleObject"/>
  <Override PartName="/ppt/notesSlides/notesSlide9.xml" ContentType="application/vnd.openxmlformats-officedocument.presentationml.notesSlide+xml"/>
  <Override PartName="/ppt/embeddings/Microsoft_Formel-Editor3.bin" ContentType="application/vnd.openxmlformats-officedocument.oleObject"/>
  <Override PartName="/ppt/embeddings/Microsoft_Formel-Editor4.bin" ContentType="application/vnd.openxmlformats-officedocument.oleObject"/>
  <Override PartName="/ppt/embeddings/Microsoft_Formel-Editor5.bin" ContentType="application/vnd.openxmlformats-officedocument.oleObject"/>
  <Override PartName="/ppt/embeddings/Microsoft_Formel-Editor6.bin" ContentType="application/vnd.openxmlformats-officedocument.oleObject"/>
  <Override PartName="/ppt/embeddings/Microsoft_Formel-Editor7.bin" ContentType="application/vnd.openxmlformats-officedocument.oleObject"/>
  <Override PartName="/ppt/embeddings/Microsoft_Formel-Editor8.bin" ContentType="application/vnd.openxmlformats-officedocument.oleObject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6" r:id="rId30"/>
    <p:sldId id="258" r:id="rId31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1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C2B2CA-BCAF-B142-B32E-779C3BB07391}" type="datetimeFigureOut">
              <a:rPr lang="de-DE" smtClean="0"/>
              <a:t>02.06.16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BE351-31AB-2740-947B-C8E68E8B91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0059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07BF4-9D37-5D4A-A32E-6ED3230BC385}" type="datetimeFigureOut">
              <a:rPr lang="de-DE" smtClean="0"/>
              <a:t>02.06.16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CC8C1-F3AA-1C42-9897-26EAAEC989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69595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Frage an alle:</a:t>
            </a:r>
            <a:r>
              <a:rPr lang="de-DE" baseline="0" dirty="0" smtClean="0"/>
              <a:t> Was ist Rigging?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Ansatz: Motion-Capture-&gt;Punktwolke-&gt;Skelett </a:t>
            </a:r>
            <a:r>
              <a:rPr lang="de-DE" baseline="0" dirty="0" err="1" smtClean="0"/>
              <a:t>erzeugung</a:t>
            </a:r>
            <a:r>
              <a:rPr lang="de-DE" baseline="0" dirty="0" smtClean="0"/>
              <a:t> Kein Modell </a:t>
            </a:r>
          </a:p>
          <a:p>
            <a:pPr marL="457200" lvl="1" indent="0">
              <a:buNone/>
            </a:pPr>
            <a:r>
              <a:rPr lang="de-DE" baseline="0" dirty="0" smtClean="0"/>
              <a:t>Problem: Was ist welcher Punkt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32215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Dreiechsnetz</a:t>
            </a:r>
            <a:r>
              <a:rPr lang="de-DE" baseline="0" dirty="0" smtClean="0"/>
              <a:t> mit Delaunay-Triangulation</a:t>
            </a:r>
          </a:p>
          <a:p>
            <a:r>
              <a:rPr lang="de-DE" baseline="0" dirty="0" smtClean="0"/>
              <a:t>Mittelpunkte für Kanten die nicht das </a:t>
            </a:r>
            <a:r>
              <a:rPr lang="de-DE" baseline="0" dirty="0" err="1" smtClean="0"/>
              <a:t>Mesh</a:t>
            </a:r>
            <a:r>
              <a:rPr lang="de-DE" baseline="0" dirty="0" smtClean="0"/>
              <a:t> berühren</a:t>
            </a:r>
          </a:p>
          <a:p>
            <a:r>
              <a:rPr lang="de-DE" baseline="0" dirty="0" smtClean="0"/>
              <a:t>Mittelachse liegt nicht mittig </a:t>
            </a:r>
            <a:r>
              <a:rPr lang="de-DE" baseline="0" dirty="0" err="1" smtClean="0"/>
              <a:t>inTiefe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87092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Orthogonale Projektionen finden und gesamten</a:t>
            </a:r>
            <a:r>
              <a:rPr lang="de-DE" baseline="0" dirty="0" smtClean="0"/>
              <a:t> Vorgang wiederholen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4055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Begradigen der gefunden Mittelachsen</a:t>
            </a:r>
          </a:p>
          <a:p>
            <a:r>
              <a:rPr lang="de-DE" dirty="0" smtClean="0"/>
              <a:t>Start- Ende der Achsen sind gelenke</a:t>
            </a:r>
          </a:p>
          <a:p>
            <a:r>
              <a:rPr lang="de-DE" dirty="0" smtClean="0"/>
              <a:t>Scheitelpunkte über</a:t>
            </a:r>
            <a:r>
              <a:rPr lang="de-DE" baseline="0" dirty="0" smtClean="0"/>
              <a:t> 18° -&gt; Gelenke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992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Äquivalent zur Mittelachse</a:t>
            </a:r>
          </a:p>
          <a:p>
            <a:r>
              <a:rPr lang="de-DE" dirty="0" smtClean="0"/>
              <a:t>Auf</a:t>
            </a:r>
            <a:r>
              <a:rPr lang="de-DE" baseline="0" dirty="0" smtClean="0"/>
              <a:t> diesen Flächen erwartet man das Skelett</a:t>
            </a:r>
          </a:p>
          <a:p>
            <a:r>
              <a:rPr lang="de-DE" baseline="0" dirty="0" smtClean="0"/>
              <a:t>min. 2 min Distanz von sich zur </a:t>
            </a:r>
            <a:r>
              <a:rPr lang="de-DE" baseline="0" dirty="0" err="1" smtClean="0"/>
              <a:t>Oberfläsche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60309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jeder Punkt der medialen </a:t>
            </a:r>
            <a:r>
              <a:rPr lang="de-DE" dirty="0" err="1" smtClean="0"/>
              <a:t>Fläsche</a:t>
            </a:r>
            <a:r>
              <a:rPr lang="de-DE" dirty="0" smtClean="0"/>
              <a:t> -&gt; Mittelpunkt</a:t>
            </a:r>
          </a:p>
          <a:p>
            <a:r>
              <a:rPr lang="de-DE" dirty="0" smtClean="0"/>
              <a:t>Startpunkt: Distanz:</a:t>
            </a:r>
            <a:r>
              <a:rPr lang="de-DE" baseline="0" dirty="0" smtClean="0"/>
              <a:t> Mittelpunkt -&gt; </a:t>
            </a:r>
            <a:r>
              <a:rPr lang="de-DE" baseline="0" dirty="0" err="1" smtClean="0"/>
              <a:t>Oberfläsche</a:t>
            </a:r>
            <a:r>
              <a:rPr lang="de-DE" baseline="0" dirty="0" smtClean="0"/>
              <a:t> am größten</a:t>
            </a:r>
          </a:p>
          <a:p>
            <a:r>
              <a:rPr lang="de-DE" baseline="0" dirty="0" smtClean="0"/>
              <a:t>Nur hinzufügen wenn kein Anderer Mittelpunkt umschlossen wird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3973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Jeder Mittelpunkt</a:t>
            </a:r>
            <a:r>
              <a:rPr lang="de-DE" baseline="0" dirty="0" smtClean="0"/>
              <a:t> -&gt; Knoten im Graph</a:t>
            </a:r>
          </a:p>
          <a:p>
            <a:r>
              <a:rPr lang="de-DE" baseline="0" dirty="0" smtClean="0"/>
              <a:t>schneidende Kugeln oder  Gabriel Nachbarn -&gt; Kanten im Graph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876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Vereinfachung der</a:t>
            </a:r>
            <a:r>
              <a:rPr lang="de-DE" baseline="0" dirty="0" smtClean="0"/>
              <a:t> 2. Grad Gelenke Knie</a:t>
            </a:r>
          </a:p>
          <a:p>
            <a:r>
              <a:rPr lang="de-DE" baseline="0" dirty="0" smtClean="0"/>
              <a:t>um Freiheitsgrade der Straffunktionen zu reduzieren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41783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Stützvektormaschiene</a:t>
            </a:r>
            <a:r>
              <a:rPr lang="de-DE" dirty="0" smtClean="0"/>
              <a:t> trennt gut schlecht Punkte</a:t>
            </a:r>
          </a:p>
          <a:p>
            <a:r>
              <a:rPr lang="de-DE" dirty="0" smtClean="0"/>
              <a:t>p</a:t>
            </a:r>
            <a:r>
              <a:rPr lang="de-DE" baseline="0" dirty="0" smtClean="0"/>
              <a:t> = gut, </a:t>
            </a:r>
            <a:r>
              <a:rPr lang="de-DE" baseline="0" dirty="0" err="1" smtClean="0"/>
              <a:t>q</a:t>
            </a:r>
            <a:r>
              <a:rPr lang="de-DE" baseline="0" dirty="0" smtClean="0"/>
              <a:t> = schlecht Gamma = Gewichtung</a:t>
            </a:r>
          </a:p>
          <a:p>
            <a:r>
              <a:rPr lang="de-DE" baseline="0" dirty="0" smtClean="0"/>
              <a:t>Sollte möglichst </a:t>
            </a:r>
            <a:r>
              <a:rPr lang="de-DE" baseline="0" dirty="0" err="1" smtClean="0"/>
              <a:t>ggn</a:t>
            </a:r>
            <a:r>
              <a:rPr lang="de-DE" baseline="0" dirty="0" smtClean="0"/>
              <a:t> 1 gehen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41074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Punkt</a:t>
            </a:r>
            <a:r>
              <a:rPr lang="de-DE" baseline="0" dirty="0" smtClean="0"/>
              <a:t> starten -&gt; Beste Partielle Einbindung finden -&gt; Bis Skelett komplett verbunden</a:t>
            </a:r>
          </a:p>
          <a:p>
            <a:r>
              <a:rPr lang="de-DE" baseline="0" dirty="0" smtClean="0"/>
              <a:t>erneute Optimierung mit neuen Straffunktionen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31698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Faust</a:t>
            </a:r>
            <a:r>
              <a:rPr lang="de-DE" baseline="0" dirty="0" smtClean="0"/>
              <a:t> würde L-Förmig </a:t>
            </a:r>
            <a:r>
              <a:rPr lang="de-DE" baseline="0" dirty="0" err="1" smtClean="0"/>
              <a:t>aussehn</a:t>
            </a:r>
            <a:r>
              <a:rPr lang="de-DE" baseline="0" dirty="0" smtClean="0"/>
              <a:t>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5556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Hierarchisch aufgebautes Skelett + 3D-Modell</a:t>
            </a:r>
            <a:r>
              <a:rPr lang="de-DE" baseline="0" dirty="0" smtClean="0"/>
              <a:t> + </a:t>
            </a:r>
            <a:r>
              <a:rPr lang="de-DE" baseline="0" dirty="0" err="1" smtClean="0"/>
              <a:t>Bewegungdaten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41950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Probleme bei 7, 10</a:t>
            </a:r>
            <a:r>
              <a:rPr lang="de-DE" baseline="0" dirty="0" smtClean="0"/>
              <a:t> und 13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441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Erfahrener Fachmann,</a:t>
            </a:r>
            <a:r>
              <a:rPr lang="de-DE" baseline="0" dirty="0" smtClean="0"/>
              <a:t> manuelles </a:t>
            </a:r>
            <a:r>
              <a:rPr lang="de-DE" baseline="0" dirty="0" err="1" smtClean="0"/>
              <a:t>plazieren</a:t>
            </a:r>
            <a:r>
              <a:rPr lang="de-DE" baseline="0" dirty="0" smtClean="0"/>
              <a:t> des Skeletts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4994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Schneller als manuelles Riggen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3485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Nicht begrenzt auf bestimmte Modelle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78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Geringe Interaktion mit dem Benutzer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3098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Kein Skelett</a:t>
            </a:r>
            <a:r>
              <a:rPr lang="de-DE" baseline="0" dirty="0" smtClean="0"/>
              <a:t> im Voraus benötigt.</a:t>
            </a:r>
          </a:p>
          <a:p>
            <a:r>
              <a:rPr lang="de-DE" baseline="0" dirty="0" smtClean="0"/>
              <a:t>Einführung einer geometrischen Form 3D-Silhouette</a:t>
            </a:r>
          </a:p>
          <a:p>
            <a:r>
              <a:rPr lang="de-DE" baseline="0" dirty="0" smtClean="0"/>
              <a:t>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1705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Wenig </a:t>
            </a:r>
            <a:r>
              <a:rPr lang="de-DE" baseline="0" dirty="0" smtClean="0"/>
              <a:t>Verdeckung -&gt; Maximum an Oberfläche</a:t>
            </a:r>
          </a:p>
          <a:p>
            <a:r>
              <a:rPr lang="de-DE" baseline="0" dirty="0" smtClean="0"/>
              <a:t>C: Menge der Punkte der Silhouette</a:t>
            </a:r>
          </a:p>
          <a:p>
            <a:r>
              <a:rPr lang="de-DE" baseline="0" dirty="0" smtClean="0"/>
              <a:t>V: Menge der Punkte des </a:t>
            </a:r>
            <a:r>
              <a:rPr lang="de-DE" baseline="0" dirty="0" err="1" smtClean="0"/>
              <a:t>Meshs</a:t>
            </a:r>
            <a:endParaRPr lang="de-DE" baseline="0" dirty="0" smtClean="0"/>
          </a:p>
          <a:p>
            <a:r>
              <a:rPr lang="de-DE" baseline="0" dirty="0" smtClean="0"/>
              <a:t>P: Menge der Punkte der Projektion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0342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Cij</a:t>
            </a:r>
            <a:r>
              <a:rPr lang="de-DE" dirty="0" smtClean="0"/>
              <a:t> ist der </a:t>
            </a:r>
            <a:r>
              <a:rPr lang="de-DE" dirty="0" err="1" smtClean="0"/>
              <a:t>vorgänger</a:t>
            </a:r>
            <a:r>
              <a:rPr lang="de-DE" dirty="0" smtClean="0"/>
              <a:t> von ci1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5182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00E08-887E-4243-BF85-6D178E54E753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5033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5EED-FA7E-6F48-8D89-11377668C1D9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2146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6CBA-C85D-D342-807A-BF99311B6D2D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207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8CEF3-9503-B143-BEE8-1244846A61D3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1537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C11A-718A-4145-B70D-0365831277D0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8622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9F8E1-E762-9C44-9361-04351FC06FF7}" type="datetime1">
              <a:rPr lang="de-DE" smtClean="0"/>
              <a:t>02.06.16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E2696-CF16-E448-9FB1-FEAFB043C323}" type="datetime1">
              <a:rPr lang="de-DE" smtClean="0"/>
              <a:t>02.06.16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730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0C09B-AFC6-2A48-97E2-576F779877A9}" type="datetime1">
              <a:rPr lang="de-DE" smtClean="0"/>
              <a:t>02.06.16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899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269B-C9C4-AA43-B948-CF1DF6364F35}" type="datetime1">
              <a:rPr lang="de-DE" smtClean="0"/>
              <a:t>02.06.16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3953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CCF36-B2D8-4647-BBE7-39021EB58E12}" type="datetime1">
              <a:rPr lang="de-DE" smtClean="0"/>
              <a:t>02.06.16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1782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39E64-5039-724B-9DA4-E0DAE0A64405}" type="datetime1">
              <a:rPr lang="de-DE" smtClean="0"/>
              <a:t>02.06.16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9968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3C45E-4930-CA47-8DD9-51B15C3DE1BA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6681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1.bin"/><Relationship Id="rId4" Type="http://schemas.openxmlformats.org/officeDocument/2006/relationships/image" Target="../media/image1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2.bin"/><Relationship Id="rId4" Type="http://schemas.openxmlformats.org/officeDocument/2006/relationships/image" Target="../media/image1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emf"/><Relationship Id="rId12" Type="http://schemas.openxmlformats.org/officeDocument/2006/relationships/oleObject" Target="../embeddings/Microsoft_Formel-Editor7.bin"/><Relationship Id="rId13" Type="http://schemas.openxmlformats.org/officeDocument/2006/relationships/image" Target="../media/image16.emf"/><Relationship Id="rId14" Type="http://schemas.openxmlformats.org/officeDocument/2006/relationships/oleObject" Target="../embeddings/Microsoft_Formel-Editor8.bin"/><Relationship Id="rId15" Type="http://schemas.openxmlformats.org/officeDocument/2006/relationships/image" Target="../media/image17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Microsoft_Formel-Editor3.bin"/><Relationship Id="rId5" Type="http://schemas.openxmlformats.org/officeDocument/2006/relationships/image" Target="../media/image12.emf"/><Relationship Id="rId6" Type="http://schemas.openxmlformats.org/officeDocument/2006/relationships/oleObject" Target="../embeddings/Microsoft_Formel-Editor4.bin"/><Relationship Id="rId7" Type="http://schemas.openxmlformats.org/officeDocument/2006/relationships/image" Target="../media/image13.emf"/><Relationship Id="rId8" Type="http://schemas.openxmlformats.org/officeDocument/2006/relationships/oleObject" Target="../embeddings/Microsoft_Formel-Editor5.bin"/><Relationship Id="rId9" Type="http://schemas.openxmlformats.org/officeDocument/2006/relationships/image" Target="../media/image14.emf"/><Relationship Id="rId10" Type="http://schemas.openxmlformats.org/officeDocument/2006/relationships/oleObject" Target="../embeddings/Microsoft_Formel-Editor6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t.edu/~ibaran/autorig/" TargetMode="External"/><Relationship Id="rId4" Type="http://schemas.openxmlformats.org/officeDocument/2006/relationships/hyperlink" Target="http://joeraf.com/2013/09/20/3d-character-animation-walk-cycle/" TargetMode="External"/><Relationship Id="rId5" Type="http://schemas.openxmlformats.org/officeDocument/2006/relationships/hyperlink" Target="http://80.lv/vendors/maya-4/" TargetMode="External"/><Relationship Id="rId6" Type="http://schemas.openxmlformats.org/officeDocument/2006/relationships/hyperlink" Target="https://www.blender.org/about/logo/" TargetMode="External"/><Relationship Id="rId7" Type="http://schemas.openxmlformats.org/officeDocument/2006/relationships/hyperlink" Target="http://www.siemens.com/global/de/home/branchen/maschinenbau/additive-fertigung.html" TargetMode="External"/><Relationship Id="rId8" Type="http://schemas.openxmlformats.org/officeDocument/2006/relationships/hyperlink" Target="http://www.dr-eva-kinast.de/die-erfolgsformel-simpel-und-allgemeingueltig/" TargetMode="External"/><Relationship Id="rId9" Type="http://schemas.openxmlformats.org/officeDocument/2006/relationships/hyperlink" Target="http://www.social-media-online-marketing.com/online-marketing/warum-selbstandig-machen-im-internet-ihre-existenz-im-web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ohnpoynton.blogspot.de/2015/03/3d-pipeline-blog-all-4-parts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r>
              <a:rPr lang="de-DE" dirty="0"/>
              <a:t> </a:t>
            </a:r>
            <a:r>
              <a:rPr lang="de-DE" dirty="0" smtClean="0"/>
              <a:t>- </a:t>
            </a:r>
            <a:r>
              <a:rPr lang="de-DE" dirty="0" err="1" smtClean="0"/>
              <a:t>Skinning</a:t>
            </a:r>
            <a:r>
              <a:rPr lang="de-DE" dirty="0" smtClean="0"/>
              <a:t> - Rendering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Marcel Groß, Julian Kurz und Christian Braun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6373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Finden der optimalen Projektion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10</a:t>
            </a:fld>
            <a:endParaRPr lang="de-DE"/>
          </a:p>
        </p:txBody>
      </p:sp>
      <p:pic>
        <p:nvPicPr>
          <p:cNvPr id="9" name="Bild 8" descr="Bildschirmfoto 2016-06-02 um 13.47.3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3342"/>
            <a:ext cx="9144000" cy="60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15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Globale Suche 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Startpunkt: Punkt mit dem größten Y-Wert</a:t>
            </a:r>
          </a:p>
          <a:p>
            <a:r>
              <a:rPr lang="de-DE" dirty="0" smtClean="0"/>
              <a:t>Suche der Nachbarn im Radius </a:t>
            </a:r>
            <a:r>
              <a:rPr lang="de-DE" dirty="0" err="1" smtClean="0"/>
              <a:t>r</a:t>
            </a:r>
            <a:endParaRPr lang="de-DE" dirty="0" smtClean="0"/>
          </a:p>
          <a:p>
            <a:pPr lvl="1"/>
            <a:r>
              <a:rPr lang="de-DE" dirty="0" err="1" smtClean="0"/>
              <a:t>r</a:t>
            </a:r>
            <a:r>
              <a:rPr lang="de-DE" dirty="0" smtClean="0"/>
              <a:t>: max. euklidischer Abstand zwischen Startpunkt und seinen Nachbarn</a:t>
            </a:r>
          </a:p>
          <a:p>
            <a:pPr lvl="1"/>
            <a:r>
              <a:rPr lang="de-DE" dirty="0" smtClean="0"/>
              <a:t> </a:t>
            </a:r>
          </a:p>
          <a:p>
            <a:pPr marL="0" indent="0">
              <a:buNone/>
            </a:pPr>
            <a:endParaRPr lang="de-DE" dirty="0"/>
          </a:p>
          <a:p>
            <a:pPr lvl="1"/>
            <a:endParaRPr lang="de-DE" dirty="0" smtClean="0"/>
          </a:p>
          <a:p>
            <a:pPr lvl="1"/>
            <a:endParaRPr lang="de-DE" dirty="0"/>
          </a:p>
          <a:p>
            <a:pPr lvl="1"/>
            <a:endParaRPr lang="de-DE" dirty="0" smtClean="0"/>
          </a:p>
          <a:p>
            <a:pPr lvl="1"/>
            <a:endParaRPr lang="de-DE" dirty="0"/>
          </a:p>
          <a:p>
            <a:pPr lvl="1"/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11</a:t>
            </a:fld>
            <a:endParaRPr lang="de-DE"/>
          </a:p>
        </p:txBody>
      </p:sp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5152129"/>
              </p:ext>
            </p:extLst>
          </p:nvPr>
        </p:nvGraphicFramePr>
        <p:xfrm>
          <a:off x="1345975" y="3240957"/>
          <a:ext cx="3262007" cy="3746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Formel" r:id="rId3" imgW="1879600" imgH="215900" progId="Equation.3">
                  <p:embed/>
                </p:oleObj>
              </mc:Choice>
              <mc:Fallback>
                <p:oleObj name="Formel" r:id="rId3" imgW="1879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5975" y="3240957"/>
                        <a:ext cx="3262007" cy="3746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454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Globale Suche 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Finden des nächsten Punkts:</a:t>
            </a:r>
          </a:p>
          <a:p>
            <a:pPr lvl="1"/>
            <a:r>
              <a:rPr lang="de-DE" dirty="0" smtClean="0"/>
              <a:t>Aufspannen des Vektors OX mit Startpunkt als Ursprung</a:t>
            </a:r>
          </a:p>
          <a:p>
            <a:pPr lvl="1"/>
            <a:r>
              <a:rPr lang="de-DE" dirty="0" smtClean="0"/>
              <a:t>Aufspannen des Winkels von –</a:t>
            </a:r>
            <a:r>
              <a:rPr lang="de-DE" dirty="0" smtClean="0">
                <a:effectLst/>
              </a:rPr>
              <a:t>π bis </a:t>
            </a:r>
            <a:r>
              <a:rPr lang="de-DE" dirty="0" smtClean="0">
                <a:effectLst/>
              </a:rPr>
              <a:t>π </a:t>
            </a:r>
          </a:p>
          <a:p>
            <a:pPr lvl="1"/>
            <a:r>
              <a:rPr lang="de-DE" dirty="0" smtClean="0"/>
              <a:t>Punkt mit kleinsten Winkel ist unser nächst Punkt P2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6633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Globale Suche III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Finden aller Nachbarn in Radius </a:t>
            </a:r>
            <a:r>
              <a:rPr lang="de-DE" dirty="0" err="1" smtClean="0"/>
              <a:t>r</a:t>
            </a:r>
            <a:endParaRPr lang="de-DE" dirty="0" smtClean="0"/>
          </a:p>
          <a:p>
            <a:r>
              <a:rPr lang="de-DE" dirty="0" smtClean="0"/>
              <a:t>Suchen des Punktes mit größtem Winkel </a:t>
            </a:r>
            <a:r>
              <a:rPr lang="de-DE" dirty="0" smtClean="0">
                <a:effectLst/>
              </a:rPr>
              <a:t>∠</a:t>
            </a:r>
            <a:r>
              <a:rPr lang="de-DE" dirty="0" smtClean="0"/>
              <a:t>P1P2P3 </a:t>
            </a:r>
          </a:p>
          <a:p>
            <a:r>
              <a:rPr lang="de-DE" dirty="0" smtClean="0"/>
              <a:t>Globale Suche III sooft wiederholen bis Startpunkt wieder erreicht wurde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9062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Globale Suche IV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Hinzufügung der Tiefeninformation zur jedem Punkt der gefunden Menge: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14</a:t>
            </a:fld>
            <a:endParaRPr lang="de-DE"/>
          </a:p>
        </p:txBody>
      </p:sp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7955048"/>
              </p:ext>
            </p:extLst>
          </p:nvPr>
        </p:nvGraphicFramePr>
        <p:xfrm>
          <a:off x="2443782" y="2923476"/>
          <a:ext cx="4256380" cy="3975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Formel" r:id="rId3" imgW="2311400" imgH="215900" progId="Equation.3">
                  <p:embed/>
                </p:oleObj>
              </mc:Choice>
              <mc:Fallback>
                <p:oleObj name="Formel" r:id="rId3" imgW="2311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3782" y="2923476"/>
                        <a:ext cx="4256380" cy="3975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2788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Lokale Suche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Definition des Punktes              als Startpunkt </a:t>
            </a:r>
          </a:p>
          <a:p>
            <a:r>
              <a:rPr lang="de-DE" dirty="0" smtClean="0"/>
              <a:t>Suche des Punktes             mit dem größten Winkel</a:t>
            </a:r>
          </a:p>
          <a:p>
            <a:r>
              <a:rPr lang="de-DE" dirty="0" smtClean="0"/>
              <a:t>Suche ausgehend des Punktes      den Punkt mit dem größten Winkel</a:t>
            </a:r>
          </a:p>
          <a:p>
            <a:r>
              <a:rPr lang="de-DE" dirty="0" smtClean="0"/>
              <a:t>Wiederholen des letzten Schritts bis:</a:t>
            </a:r>
          </a:p>
          <a:p>
            <a:pPr marL="914400" lvl="1" indent="-457200">
              <a:buFont typeface="+mj-lt"/>
              <a:buAutoNum type="alphaLcPeriod"/>
            </a:pPr>
            <a:r>
              <a:rPr lang="de-DE" dirty="0" smtClean="0"/>
              <a:t>der Startpunkt wieder erreicht wurde oder</a:t>
            </a:r>
          </a:p>
          <a:p>
            <a:pPr marL="914400" lvl="1" indent="-457200">
              <a:buFont typeface="+mj-lt"/>
              <a:buAutoNum type="alphaLcPeriod"/>
            </a:pPr>
            <a:r>
              <a:rPr lang="de-DE" dirty="0" smtClean="0"/>
              <a:t>der Abstand zwischen den Punkten kleiner als der Radius </a:t>
            </a:r>
            <a:r>
              <a:rPr lang="de-DE" dirty="0" err="1" smtClean="0"/>
              <a:t>r</a:t>
            </a:r>
            <a:r>
              <a:rPr lang="de-DE" dirty="0" smtClean="0"/>
              <a:t> ist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15</a:t>
            </a:fld>
            <a:endParaRPr lang="de-DE"/>
          </a:p>
        </p:txBody>
      </p:sp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4793778"/>
              </p:ext>
            </p:extLst>
          </p:nvPr>
        </p:nvGraphicFramePr>
        <p:xfrm>
          <a:off x="3757553" y="1728094"/>
          <a:ext cx="813742" cy="2766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7" name="Formel" r:id="rId4" imgW="635000" imgH="215900" progId="Equation.3">
                  <p:embed/>
                </p:oleObj>
              </mc:Choice>
              <mc:Fallback>
                <p:oleObj name="Formel" r:id="rId4" imgW="635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57553" y="1728094"/>
                        <a:ext cx="813742" cy="2766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8810741"/>
              </p:ext>
            </p:extLst>
          </p:nvPr>
        </p:nvGraphicFramePr>
        <p:xfrm>
          <a:off x="6496050" y="1728788"/>
          <a:ext cx="779463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Formel" r:id="rId6" imgW="609600" imgH="215900" progId="Equation.3">
                  <p:embed/>
                </p:oleObj>
              </mc:Choice>
              <mc:Fallback>
                <p:oleObj name="Formel" r:id="rId6" imgW="609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96050" y="1728788"/>
                        <a:ext cx="779463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5684880"/>
              </p:ext>
            </p:extLst>
          </p:nvPr>
        </p:nvGraphicFramePr>
        <p:xfrm>
          <a:off x="3267622" y="2145971"/>
          <a:ext cx="795338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Formel" r:id="rId8" imgW="622300" imgH="215900" progId="Equation.3">
                  <p:embed/>
                </p:oleObj>
              </mc:Choice>
              <mc:Fallback>
                <p:oleObj name="Formel" r:id="rId8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267622" y="2145971"/>
                        <a:ext cx="795338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8340295"/>
              </p:ext>
            </p:extLst>
          </p:nvPr>
        </p:nvGraphicFramePr>
        <p:xfrm>
          <a:off x="7127381" y="2105517"/>
          <a:ext cx="966525" cy="362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Formel" r:id="rId10" imgW="609600" imgH="228600" progId="Equation.3">
                  <p:embed/>
                </p:oleObj>
              </mc:Choice>
              <mc:Fallback>
                <p:oleObj name="Formel" r:id="rId10" imgW="609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127381" y="2105517"/>
                        <a:ext cx="966525" cy="362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67510"/>
              </p:ext>
            </p:extLst>
          </p:nvPr>
        </p:nvGraphicFramePr>
        <p:xfrm>
          <a:off x="4655671" y="2563232"/>
          <a:ext cx="309602" cy="3508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Formel" r:id="rId12" imgW="190500" imgH="215900" progId="Equation.3">
                  <p:embed/>
                </p:oleObj>
              </mc:Choice>
              <mc:Fallback>
                <p:oleObj name="Formel" r:id="rId12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655671" y="2563232"/>
                        <a:ext cx="309602" cy="3508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100609"/>
              </p:ext>
            </p:extLst>
          </p:nvPr>
        </p:nvGraphicFramePr>
        <p:xfrm>
          <a:off x="1852613" y="2932113"/>
          <a:ext cx="906462" cy="34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Formel" r:id="rId14" imgW="571500" imgH="215900" progId="Equation.3">
                  <p:embed/>
                </p:oleObj>
              </mc:Choice>
              <mc:Fallback>
                <p:oleObj name="Formel" r:id="rId14" imgW="571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852613" y="2932113"/>
                        <a:ext cx="906462" cy="341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5861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16</a:t>
            </a:fld>
            <a:endParaRPr lang="de-DE"/>
          </a:p>
        </p:txBody>
      </p:sp>
      <p:pic>
        <p:nvPicPr>
          <p:cNvPr id="7" name="Bild 6" descr="Bildschirmfoto 2016-06-02 um 13.53.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238"/>
            <a:ext cx="9144000" cy="56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46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Kurven-Skelett-Extraktion 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17</a:t>
            </a:fld>
            <a:endParaRPr lang="de-DE"/>
          </a:p>
        </p:txBody>
      </p:sp>
      <p:pic>
        <p:nvPicPr>
          <p:cNvPr id="6" name="Bild 5" descr="Bildschirmfoto 2016-06-02 um 15.13.0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9144000" cy="493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4088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Kurven-Skelett-Extraktion 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18</a:t>
            </a:fld>
            <a:endParaRPr lang="de-DE"/>
          </a:p>
        </p:txBody>
      </p:sp>
      <p:pic>
        <p:nvPicPr>
          <p:cNvPr id="7" name="Bild 6" descr="Bildschirmfoto 2016-06-02 um 15.19.2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8850"/>
            <a:ext cx="9144000" cy="476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20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668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06092" y="676315"/>
            <a:ext cx="4173045" cy="741323"/>
          </a:xfrm>
          <a:solidFill>
            <a:srgbClr val="D9D9D9">
              <a:alpha val="65000"/>
            </a:srgbClr>
          </a:solidFill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Was ist Rigging?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8992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Skelett-Einbindung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Volumenreduktion</a:t>
            </a:r>
          </a:p>
          <a:p>
            <a:r>
              <a:rPr lang="de-DE" dirty="0" smtClean="0"/>
              <a:t>Graph-Erzeugung</a:t>
            </a:r>
          </a:p>
          <a:p>
            <a:r>
              <a:rPr lang="de-DE" dirty="0" smtClean="0"/>
              <a:t>Kontinuierliche Optimierung der Skelett-Einbindung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48465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Volumenreduktion 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Finden der medialen Flächen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21</a:t>
            </a:fld>
            <a:endParaRPr lang="de-DE"/>
          </a:p>
        </p:txBody>
      </p:sp>
      <p:pic>
        <p:nvPicPr>
          <p:cNvPr id="6" name="Bild 5" descr="Bildschirmfoto 2016-06-02 um 16.46.4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866" y="2185406"/>
            <a:ext cx="3643161" cy="417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003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Volumenreduktion 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Erstellung einer Abart der „Dichtester Kugelpackung“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22</a:t>
            </a:fld>
            <a:endParaRPr lang="de-DE"/>
          </a:p>
        </p:txBody>
      </p:sp>
      <p:pic>
        <p:nvPicPr>
          <p:cNvPr id="6" name="Bild 5" descr="Bildschirmfoto 2016-06-02 um 16.52.1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616" y="2013777"/>
            <a:ext cx="4021584" cy="434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339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Graph-Erzeugung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23</a:t>
            </a:fld>
            <a:endParaRPr lang="de-DE"/>
          </a:p>
        </p:txBody>
      </p:sp>
      <p:pic>
        <p:nvPicPr>
          <p:cNvPr id="6" name="Bild 5" descr="Bildschirmfoto 2016-06-02 um 17.05.2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083" y="1203195"/>
            <a:ext cx="4826423" cy="523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250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Kontinuierliche Optimierung der Skelett-Einbindung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24</a:t>
            </a:fld>
            <a:endParaRPr lang="de-DE"/>
          </a:p>
        </p:txBody>
      </p:sp>
      <p:pic>
        <p:nvPicPr>
          <p:cNvPr id="6" name="Bild 5" descr="Bildschirmfoto 2016-06-02 um 18.26.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531" y="1535012"/>
            <a:ext cx="2659742" cy="482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466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Straffunktionen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Haben Einfluss auf Qualität und Selbständigkeit des Verfahrens</a:t>
            </a:r>
          </a:p>
          <a:p>
            <a:r>
              <a:rPr lang="de-DE" dirty="0" smtClean="0"/>
              <a:t>Beeinflussen das einbinden des Skeletts</a:t>
            </a:r>
          </a:p>
          <a:p>
            <a:pPr lvl="1"/>
            <a:r>
              <a:rPr lang="de-DE" dirty="0" smtClean="0"/>
              <a:t>Betrachten ungeeignete Einbettungsmöglichkeiten</a:t>
            </a:r>
          </a:p>
          <a:p>
            <a:r>
              <a:rPr lang="de-DE" dirty="0" smtClean="0"/>
              <a:t>Liefern Gewichtung zur Akzeptanz der Lösung</a:t>
            </a:r>
          </a:p>
          <a:p>
            <a:pPr lvl="1"/>
            <a:r>
              <a:rPr lang="de-DE" dirty="0" smtClean="0"/>
              <a:t>Gewichte sind Breiter-Rand-</a:t>
            </a:r>
            <a:r>
              <a:rPr lang="de-DE" dirty="0" err="1" smtClean="0"/>
              <a:t>Klassifikatoren</a:t>
            </a:r>
            <a:r>
              <a:rPr lang="de-DE" dirty="0" smtClean="0"/>
              <a:t> welche mit einer </a:t>
            </a:r>
            <a:r>
              <a:rPr lang="de-DE" dirty="0" err="1" smtClean="0"/>
              <a:t>Stützvektormaschiene</a:t>
            </a:r>
            <a:r>
              <a:rPr lang="de-DE" dirty="0" smtClean="0"/>
              <a:t> gelernt wurden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25</a:t>
            </a:fld>
            <a:endParaRPr lang="de-DE"/>
          </a:p>
        </p:txBody>
      </p:sp>
      <p:pic>
        <p:nvPicPr>
          <p:cNvPr id="6" name="Bild 5" descr="Bildschirmfoto 2016-06-02 um 18.53.1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519" y="4614055"/>
            <a:ext cx="3474844" cy="107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4600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Ungeeignete Einbettungsmöglichkeiten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kurze Knoche</a:t>
            </a:r>
          </a:p>
          <a:p>
            <a:r>
              <a:rPr lang="de-DE" dirty="0" smtClean="0"/>
              <a:t>unmögliche Gelenkstellungen</a:t>
            </a:r>
          </a:p>
          <a:p>
            <a:r>
              <a:rPr lang="de-DE" dirty="0" smtClean="0"/>
              <a:t>unterschiedliche Knochenlängen bei symmetrisch gekennzeichneten Knochen</a:t>
            </a:r>
          </a:p>
          <a:p>
            <a:r>
              <a:rPr lang="de-DE" dirty="0" smtClean="0"/>
              <a:t>Als Füße markierte Gelenke nicht in Bodennähe</a:t>
            </a:r>
          </a:p>
          <a:p>
            <a:r>
              <a:rPr lang="de-DE" dirty="0" smtClean="0"/>
              <a:t>Knochenstränge der Länge 0</a:t>
            </a:r>
          </a:p>
          <a:p>
            <a:r>
              <a:rPr lang="de-DE" dirty="0" smtClean="0"/>
              <a:t>unmögliche Knochenausrichtungen</a:t>
            </a:r>
          </a:p>
          <a:p>
            <a:r>
              <a:rPr lang="de-DE" dirty="0" smtClean="0"/>
              <a:t>Gelenke, welche im Graph nah beieinander im org. Skelett jedoch weit entfernt liegen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7940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 der Optimierung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Schreitweises hinzufügen der Gelenke zu einem hierarchischen Graphen</a:t>
            </a:r>
          </a:p>
          <a:p>
            <a:r>
              <a:rPr lang="de-DE" dirty="0" smtClean="0"/>
              <a:t>Erneute Optimierung des Skeletts </a:t>
            </a:r>
          </a:p>
          <a:p>
            <a:pPr lvl="1"/>
            <a:r>
              <a:rPr lang="de-DE" dirty="0" smtClean="0"/>
              <a:t>Wiederherstellung der wegreduzierten Gelenke und Proportionen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27</a:t>
            </a:fld>
            <a:endParaRPr lang="de-DE"/>
          </a:p>
        </p:txBody>
      </p:sp>
      <p:pic>
        <p:nvPicPr>
          <p:cNvPr id="6" name="Bild 5" descr="Bildschirmfoto 2016-06-02 um 18.59.2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771" y="3290216"/>
            <a:ext cx="4899492" cy="306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6674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Gegenüberstellung</a:t>
            </a:r>
            <a:endParaRPr lang="de-DE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7583581"/>
              </p:ext>
            </p:extLst>
          </p:nvPr>
        </p:nvGraphicFramePr>
        <p:xfrm>
          <a:off x="457200" y="1306830"/>
          <a:ext cx="8229600" cy="50495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Skelett-Extraktion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Skelett-Einbindung</a:t>
                      </a:r>
                      <a:endParaRPr lang="de-DE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Performanz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Zeiten: 3.6 – 15.1 Sekunden</a:t>
                      </a:r>
                    </a:p>
                    <a:p>
                      <a:r>
                        <a:rPr lang="de-DE" dirty="0" smtClean="0"/>
                        <a:t>Komplexität: O(N)</a:t>
                      </a:r>
                    </a:p>
                    <a:p>
                      <a:r>
                        <a:rPr lang="de-DE" dirty="0" smtClean="0"/>
                        <a:t>Problem: Flaschenhals Findung</a:t>
                      </a:r>
                      <a:r>
                        <a:rPr lang="de-DE" baseline="0" dirty="0" smtClean="0"/>
                        <a:t> der Optimalen Silhouette</a:t>
                      </a:r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Zeiten:12.6-77.1</a:t>
                      </a:r>
                      <a:r>
                        <a:rPr lang="de-DE" baseline="0" dirty="0" smtClean="0"/>
                        <a:t> Sekunden</a:t>
                      </a:r>
                    </a:p>
                    <a:p>
                      <a:r>
                        <a:rPr lang="de-DE" baseline="0" dirty="0" smtClean="0"/>
                        <a:t>Komplexität: O(N</a:t>
                      </a:r>
                      <a:r>
                        <a:rPr lang="de-DE" baseline="0" dirty="0" smtClean="0"/>
                        <a:t>^2)</a:t>
                      </a:r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Allgemeingültigkeit</a:t>
                      </a:r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dirty="0" err="1" smtClean="0"/>
                        <a:t>Mesh</a:t>
                      </a:r>
                      <a:r>
                        <a:rPr lang="de-DE" baseline="0" dirty="0" smtClean="0"/>
                        <a:t> muss aus zylindrischen Teilen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baseline="0" dirty="0" smtClean="0"/>
                        <a:t>Probleme bei zu großer Überdeckung</a:t>
                      </a:r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dirty="0" smtClean="0"/>
                        <a:t>stark</a:t>
                      </a:r>
                      <a:r>
                        <a:rPr lang="de-DE" baseline="0" dirty="0" smtClean="0"/>
                        <a:t> eingeschränkt auf gegebenes Skelett (hier </a:t>
                      </a:r>
                      <a:r>
                        <a:rPr lang="de-DE" baseline="0" dirty="0" err="1" smtClean="0"/>
                        <a:t>humanoid</a:t>
                      </a:r>
                      <a:r>
                        <a:rPr lang="de-DE" baseline="0" dirty="0" smtClean="0"/>
                        <a:t>)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baseline="0" dirty="0" smtClean="0"/>
                        <a:t>Probleme mit Modellen mit vielen kleinen Knochen</a:t>
                      </a:r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Selbstständigkeit</a:t>
                      </a:r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dirty="0" smtClean="0"/>
                        <a:t>Einschränkung durch vorgegebenes </a:t>
                      </a:r>
                      <a:r>
                        <a:rPr lang="de-DE" dirty="0" err="1" smtClean="0"/>
                        <a:t>Mesh</a:t>
                      </a:r>
                      <a:endParaRPr lang="de-DE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dirty="0" smtClean="0"/>
                        <a:t>Pose</a:t>
                      </a:r>
                      <a:r>
                        <a:rPr lang="de-DE" baseline="0" dirty="0" smtClean="0"/>
                        <a:t> und Überdeckung sind wichtige Kriterien für Mittelachsen und Gelenke</a:t>
                      </a:r>
                      <a:endParaRPr lang="de-DE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dirty="0" smtClean="0"/>
                        <a:t>Pose und gegebenes Skelett müssen sich ähneln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dirty="0" smtClean="0"/>
                        <a:t>Beide Füße müssen auf dem Boden stehen</a:t>
                      </a:r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83761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4941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276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Abbildungsverzeichnis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 smtClean="0"/>
              <a:t>Folie 2: </a:t>
            </a:r>
            <a:r>
              <a:rPr lang="de-DE" sz="1600" dirty="0" smtClean="0">
                <a:hlinkClick r:id="rId2"/>
              </a:rPr>
              <a:t>http://johnpoynton.blogspot.de/2015/03/3d-pipeline-blog-all-4-parts.html</a:t>
            </a:r>
            <a:endParaRPr lang="de-DE" sz="1600" dirty="0" smtClean="0"/>
          </a:p>
          <a:p>
            <a:r>
              <a:rPr lang="de-DE" sz="1600" dirty="0" smtClean="0"/>
              <a:t>Folie 3: </a:t>
            </a:r>
            <a:r>
              <a:rPr lang="de-DE" sz="1600" dirty="0" smtClean="0">
                <a:hlinkClick r:id="rId3"/>
              </a:rPr>
              <a:t>http://www.mit.edu/~ibaran/autorig/</a:t>
            </a:r>
            <a:endParaRPr lang="de-DE" sz="1600" dirty="0" smtClean="0"/>
          </a:p>
          <a:p>
            <a:r>
              <a:rPr lang="de-DE" sz="1600" dirty="0" smtClean="0"/>
              <a:t>Folie 4 Hintergrund: </a:t>
            </a:r>
            <a:r>
              <a:rPr lang="de-DE" sz="1600" dirty="0" smtClean="0">
                <a:hlinkClick r:id="rId4"/>
              </a:rPr>
              <a:t>http://joeraf.com/2013/09/20/3d-character-animation-walk-cycle/</a:t>
            </a:r>
            <a:endParaRPr lang="de-DE" sz="1600" dirty="0" smtClean="0"/>
          </a:p>
          <a:p>
            <a:r>
              <a:rPr lang="de-DE" sz="1600" dirty="0" smtClean="0"/>
              <a:t>Folie 4 Maya Logo: </a:t>
            </a:r>
            <a:r>
              <a:rPr lang="de-DE" sz="1600" dirty="0" smtClean="0">
                <a:hlinkClick r:id="rId5"/>
              </a:rPr>
              <a:t>http://80.lv/vendors/maya-4/</a:t>
            </a:r>
            <a:endParaRPr lang="de-DE" sz="1600" dirty="0" smtClean="0"/>
          </a:p>
          <a:p>
            <a:r>
              <a:rPr lang="de-DE" sz="1600" dirty="0" smtClean="0"/>
              <a:t>Folie 4 Blender Logo: </a:t>
            </a:r>
            <a:r>
              <a:rPr lang="de-DE" sz="1600" dirty="0" smtClean="0">
                <a:hlinkClick r:id="rId6"/>
              </a:rPr>
              <a:t>https://www.blender.org/about/logo/</a:t>
            </a:r>
            <a:endParaRPr lang="de-DE" sz="1600" dirty="0" smtClean="0"/>
          </a:p>
          <a:p>
            <a:r>
              <a:rPr lang="de-DE" sz="1600" dirty="0" smtClean="0"/>
              <a:t>Folie 6: </a:t>
            </a:r>
            <a:r>
              <a:rPr lang="de-DE" sz="1600" dirty="0" smtClean="0">
                <a:hlinkClick r:id="rId7"/>
              </a:rPr>
              <a:t>http://www.siemens.com/global/de/home/branchen/maschinenbau/additive-fertigung.html</a:t>
            </a:r>
            <a:endParaRPr lang="de-DE" sz="1600" dirty="0" smtClean="0"/>
          </a:p>
          <a:p>
            <a:r>
              <a:rPr lang="de-DE" sz="1600" dirty="0" smtClean="0"/>
              <a:t>Folie 7: </a:t>
            </a:r>
            <a:r>
              <a:rPr lang="de-DE" sz="1600" dirty="0" smtClean="0">
                <a:hlinkClick r:id="rId8"/>
              </a:rPr>
              <a:t>http://www.dr-eva-kinast.de/die-erfolgsformel-simpel-und-allgemeingueltig/</a:t>
            </a:r>
            <a:endParaRPr lang="de-DE" sz="1600" dirty="0" smtClean="0"/>
          </a:p>
          <a:p>
            <a:r>
              <a:rPr lang="de-DE" sz="1600" dirty="0" smtClean="0"/>
              <a:t>Folie 8 nachempfunden: </a:t>
            </a:r>
            <a:r>
              <a:rPr lang="de-DE" sz="1600" dirty="0" smtClean="0">
                <a:hlinkClick r:id="rId9"/>
              </a:rPr>
              <a:t>http://www.social-media-online-marketing.com/online-marketing/warum-selbstandig-machen-im-internet-ihre-existenz-im-web/</a:t>
            </a:r>
            <a:endParaRPr lang="de-DE" sz="1600" dirty="0" smtClean="0"/>
          </a:p>
          <a:p>
            <a:r>
              <a:rPr lang="de-DE" sz="1600" dirty="0" smtClean="0"/>
              <a:t>Folie 16-19 entnommen aus Paper: </a:t>
            </a:r>
            <a:r>
              <a:rPr lang="de-DE" sz="1600" dirty="0" err="1" smtClean="0"/>
              <a:t>Automatic</a:t>
            </a:r>
            <a:r>
              <a:rPr lang="de-DE" sz="1600" dirty="0" smtClean="0"/>
              <a:t> </a:t>
            </a:r>
            <a:r>
              <a:rPr lang="de-DE" sz="1600" dirty="0" err="1" smtClean="0"/>
              <a:t>rigging</a:t>
            </a:r>
            <a:r>
              <a:rPr lang="de-DE" sz="1600" dirty="0" smtClean="0"/>
              <a:t> </a:t>
            </a:r>
            <a:r>
              <a:rPr lang="de-DE" sz="1600" dirty="0" err="1" smtClean="0"/>
              <a:t>for</a:t>
            </a:r>
            <a:r>
              <a:rPr lang="de-DE" sz="1600" dirty="0" smtClean="0"/>
              <a:t> </a:t>
            </a:r>
            <a:r>
              <a:rPr lang="de-DE" sz="1600" dirty="0" err="1" smtClean="0"/>
              <a:t>animation</a:t>
            </a:r>
            <a:r>
              <a:rPr lang="de-DE" sz="1600" dirty="0" smtClean="0"/>
              <a:t> </a:t>
            </a:r>
            <a:r>
              <a:rPr lang="de-DE" sz="1600" dirty="0" err="1" smtClean="0"/>
              <a:t>characters</a:t>
            </a:r>
            <a:r>
              <a:rPr lang="de-DE" sz="1600" dirty="0" smtClean="0"/>
              <a:t> </a:t>
            </a:r>
            <a:r>
              <a:rPr lang="de-DE" sz="1600" dirty="0" err="1" smtClean="0"/>
              <a:t>with</a:t>
            </a:r>
            <a:r>
              <a:rPr lang="de-DE" sz="1600" dirty="0" smtClean="0"/>
              <a:t> 3D </a:t>
            </a:r>
            <a:r>
              <a:rPr lang="de-DE" sz="1600" dirty="0" err="1" smtClean="0"/>
              <a:t>silhouette</a:t>
            </a:r>
            <a:r>
              <a:rPr lang="de-DE" sz="1600" dirty="0" smtClean="0"/>
              <a:t> [PY+09]</a:t>
            </a:r>
          </a:p>
          <a:p>
            <a:r>
              <a:rPr lang="de-DE" sz="1600" dirty="0" smtClean="0"/>
              <a:t>Folie 21-23, 27, 29 entnommen aus Paper: </a:t>
            </a:r>
            <a:r>
              <a:rPr lang="de-DE" sz="1600" dirty="0" err="1" smtClean="0"/>
              <a:t>Automatic</a:t>
            </a:r>
            <a:r>
              <a:rPr lang="de-DE" sz="1600" dirty="0" smtClean="0"/>
              <a:t> Rigging </a:t>
            </a:r>
            <a:r>
              <a:rPr lang="de-DE" sz="1600" dirty="0" err="1" smtClean="0"/>
              <a:t>and</a:t>
            </a:r>
            <a:r>
              <a:rPr lang="de-DE" sz="1600" dirty="0" smtClean="0"/>
              <a:t> Animation </a:t>
            </a:r>
            <a:r>
              <a:rPr lang="de-DE" sz="1600" dirty="0" err="1" smtClean="0"/>
              <a:t>of</a:t>
            </a:r>
            <a:r>
              <a:rPr lang="de-DE" sz="1600" dirty="0" smtClean="0"/>
              <a:t> 3D </a:t>
            </a:r>
            <a:r>
              <a:rPr lang="de-DE" sz="1600" dirty="0" err="1" smtClean="0"/>
              <a:t>Characters</a:t>
            </a:r>
            <a:r>
              <a:rPr lang="de-DE" sz="1600" dirty="0" smtClean="0"/>
              <a:t> [BP07]</a:t>
            </a:r>
          </a:p>
          <a:p>
            <a:endParaRPr lang="de-DE" sz="1600" dirty="0" smtClean="0"/>
          </a:p>
          <a:p>
            <a:endParaRPr lang="de-DE" sz="1600" dirty="0" smtClean="0"/>
          </a:p>
          <a:p>
            <a:endParaRPr lang="de-DE" sz="1600" dirty="0" smtClean="0"/>
          </a:p>
          <a:p>
            <a:endParaRPr lang="de-DE" sz="1600" dirty="0" smtClean="0"/>
          </a:p>
          <a:p>
            <a:endParaRPr lang="de-DE" sz="16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3473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0000"/>
                </a:solidFill>
              </a:rPr>
              <a:t>Manuelles Riggen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4</a:t>
            </a:fld>
            <a:endParaRPr lang="de-DE"/>
          </a:p>
        </p:txBody>
      </p:sp>
      <p:pic>
        <p:nvPicPr>
          <p:cNvPr id="6" name="Bild 5" descr="maya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88" y="2187023"/>
            <a:ext cx="2496112" cy="2496112"/>
          </a:xfrm>
          <a:prstGeom prst="rect">
            <a:avLst/>
          </a:prstGeom>
        </p:spPr>
      </p:pic>
      <p:pic>
        <p:nvPicPr>
          <p:cNvPr id="7" name="Bild 6" descr="blender-plai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394" y="2608969"/>
            <a:ext cx="4853611" cy="135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33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Automatisches Riggen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Skelett-Extraktion</a:t>
            </a:r>
          </a:p>
          <a:p>
            <a:r>
              <a:rPr lang="de-DE" dirty="0" smtClean="0"/>
              <a:t>Skelett-Einbindung</a:t>
            </a:r>
          </a:p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Kombination aus beiden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929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556133"/>
            <a:ext cx="4759771" cy="1143000"/>
          </a:xfrm>
        </p:spPr>
        <p:txBody>
          <a:bodyPr/>
          <a:lstStyle/>
          <a:p>
            <a:r>
              <a:rPr lang="de-DE" dirty="0" smtClean="0">
                <a:solidFill>
                  <a:srgbClr val="FF0000"/>
                </a:solidFill>
              </a:rPr>
              <a:t>Performanz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8700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Allgemeingültigkeit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3293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846670"/>
          </a:xfrm>
        </p:spPr>
        <p:txBody>
          <a:bodyPr/>
          <a:lstStyle/>
          <a:p>
            <a:r>
              <a:rPr lang="de-DE" dirty="0" smtClean="0">
                <a:solidFill>
                  <a:srgbClr val="FF0000"/>
                </a:solidFill>
              </a:rPr>
              <a:t>Selbständigkeit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7782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Skelett-Extraktion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Finden der optimalen Projektion</a:t>
            </a:r>
          </a:p>
          <a:p>
            <a:r>
              <a:rPr lang="de-DE" dirty="0" smtClean="0"/>
              <a:t>Globale Suche</a:t>
            </a:r>
          </a:p>
          <a:p>
            <a:r>
              <a:rPr lang="de-DE" dirty="0" smtClean="0"/>
              <a:t>Lokale Suche</a:t>
            </a:r>
          </a:p>
          <a:p>
            <a:r>
              <a:rPr lang="de-DE" dirty="0" smtClean="0"/>
              <a:t>Kurven-Skelett-Extraktion</a:t>
            </a:r>
          </a:p>
          <a:p>
            <a:r>
              <a:rPr lang="de-DE" dirty="0" smtClean="0"/>
              <a:t>Animation-Skelett-Erzeugung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84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1032</Words>
  <Application>Microsoft Macintosh PowerPoint</Application>
  <PresentationFormat>Bildschirmpräsentation (4:3)</PresentationFormat>
  <Paragraphs>226</Paragraphs>
  <Slides>30</Slides>
  <Notes>20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2" baseType="lpstr">
      <vt:lpstr>Office-Design</vt:lpstr>
      <vt:lpstr>Microsoft Formel-Editor</vt:lpstr>
      <vt:lpstr>Rigging - Skinning - Rendering</vt:lpstr>
      <vt:lpstr>Was ist Rigging?</vt:lpstr>
      <vt:lpstr>PowerPoint-Präsentation</vt:lpstr>
      <vt:lpstr>Manuelles Riggen</vt:lpstr>
      <vt:lpstr>Automatisches Riggen</vt:lpstr>
      <vt:lpstr>Performanz</vt:lpstr>
      <vt:lpstr>Allgemeingültigkeit</vt:lpstr>
      <vt:lpstr>Selbständigkeit</vt:lpstr>
      <vt:lpstr>Skelett-Extraktion</vt:lpstr>
      <vt:lpstr>Finden der optimalen Projektion</vt:lpstr>
      <vt:lpstr>Globale Suche I</vt:lpstr>
      <vt:lpstr>Globale Suche II</vt:lpstr>
      <vt:lpstr>Globale Suche III</vt:lpstr>
      <vt:lpstr>Globale Suche IV</vt:lpstr>
      <vt:lpstr>Lokale Suche</vt:lpstr>
      <vt:lpstr>PowerPoint-Präsentation</vt:lpstr>
      <vt:lpstr>Kurven-Skelett-Extraktion I</vt:lpstr>
      <vt:lpstr>Kurven-Skelett-Extraktion II</vt:lpstr>
      <vt:lpstr>PowerPoint-Präsentation</vt:lpstr>
      <vt:lpstr>Skelett-Einbindung</vt:lpstr>
      <vt:lpstr>Volumenreduktion I</vt:lpstr>
      <vt:lpstr>Volumenreduktion II</vt:lpstr>
      <vt:lpstr>Graph-Erzeugung</vt:lpstr>
      <vt:lpstr>Kontinuierliche Optimierung der Skelett-Einbindung</vt:lpstr>
      <vt:lpstr>Straffunktionen</vt:lpstr>
      <vt:lpstr>Ungeeignete Einbettungsmöglichkeiten</vt:lpstr>
      <vt:lpstr>Ablauf der Optimierung</vt:lpstr>
      <vt:lpstr>Gegenüberstellung</vt:lpstr>
      <vt:lpstr>PowerPoint-Präsentation</vt:lpstr>
      <vt:lpstr>Abbildungsverzeichnis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Rigging - Skinning - Rendering</dc:title>
  <dc:creator>Marcel Groß</dc:creator>
  <cp:lastModifiedBy>Marcel Groß</cp:lastModifiedBy>
  <cp:revision>31</cp:revision>
  <dcterms:created xsi:type="dcterms:W3CDTF">2016-06-02T09:54:31Z</dcterms:created>
  <dcterms:modified xsi:type="dcterms:W3CDTF">2016-06-02T17:37:21Z</dcterms:modified>
</cp:coreProperties>
</file>

<file path=docProps/thumbnail.jpeg>
</file>